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8" r:id="rId4"/>
    <p:sldId id="258" r:id="rId5"/>
    <p:sldId id="270" r:id="rId6"/>
    <p:sldId id="278" r:id="rId7"/>
    <p:sldId id="271" r:id="rId8"/>
    <p:sldId id="279" r:id="rId9"/>
    <p:sldId id="272" r:id="rId10"/>
    <p:sldId id="280" r:id="rId11"/>
    <p:sldId id="273" r:id="rId12"/>
    <p:sldId id="274" r:id="rId13"/>
    <p:sldId id="281" r:id="rId14"/>
    <p:sldId id="264" r:id="rId15"/>
    <p:sldId id="261" r:id="rId16"/>
    <p:sldId id="282" r:id="rId17"/>
    <p:sldId id="283" r:id="rId18"/>
    <p:sldId id="284" r:id="rId19"/>
    <p:sldId id="265" r:id="rId20"/>
    <p:sldId id="275" r:id="rId21"/>
    <p:sldId id="276" r:id="rId22"/>
    <p:sldId id="277" r:id="rId23"/>
    <p:sldId id="263" r:id="rId24"/>
    <p:sldId id="285" r:id="rId25"/>
    <p:sldId id="260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0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6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82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4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28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8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6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2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13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4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A61F7F8-A2F4-45BC-B352-9CFB0D971159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4AD58-5F1A-C633-B494-45FA1B582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919" y="8110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i="0" dirty="0">
                <a:effectLst/>
                <a:latin typeface="Söhne"/>
              </a:rPr>
              <a:t>Анализ ресурсов Республики Беларусь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1A8C4A-0DB3-B60B-214A-E2C83A2C3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3082" y="3270379"/>
            <a:ext cx="8705836" cy="1827377"/>
          </a:xfrm>
        </p:spPr>
        <p:txBody>
          <a:bodyPr>
            <a:normAutofit/>
          </a:bodyPr>
          <a:lstStyle/>
          <a:p>
            <a:r>
              <a:rPr lang="ru-RU" sz="2400" dirty="0"/>
              <a:t>Неотразимые спикеры </a:t>
            </a:r>
          </a:p>
          <a:p>
            <a:r>
              <a:rPr lang="ru-RU" sz="2400" dirty="0"/>
              <a:t>Шишова Татьяна и Вакуленчик Владислав</a:t>
            </a:r>
          </a:p>
          <a:p>
            <a:r>
              <a:rPr lang="ru-RU" sz="2400" dirty="0"/>
              <a:t>😍😍😍</a:t>
            </a:r>
          </a:p>
        </p:txBody>
      </p:sp>
    </p:spTree>
    <p:extLst>
      <p:ext uri="{BB962C8B-B14F-4D97-AF65-F5344CB8AC3E}">
        <p14:creationId xmlns:p14="http://schemas.microsoft.com/office/powerpoint/2010/main" val="179945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Добыча торфа в Беларуси в 2017 году увеличилась на 37%">
            <a:extLst>
              <a:ext uri="{FF2B5EF4-FFF2-40B4-BE49-F238E27FC236}">
                <a16:creationId xmlns:a16="http://schemas.microsoft.com/office/drawing/2014/main" id="{6944913E-F2F6-AB49-4A6A-49A74781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90" y="3150635"/>
            <a:ext cx="61245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Добыча калийной соли в Беларуси: производство, экспорт и влияние на мировой  рынок">
            <a:extLst>
              <a:ext uri="{FF2B5EF4-FFF2-40B4-BE49-F238E27FC236}">
                <a16:creationId xmlns:a16="http://schemas.microsoft.com/office/drawing/2014/main" id="{EBB53883-FE3A-3212-2C7E-DB6931C8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2" y="221214"/>
            <a:ext cx="6317812" cy="38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E060CE-354C-A851-C73F-0D366E01280F}"/>
              </a:ext>
            </a:extLst>
          </p:cNvPr>
          <p:cNvSpPr txBox="1"/>
          <p:nvPr/>
        </p:nvSpPr>
        <p:spPr>
          <a:xfrm>
            <a:off x="1765940" y="4096139"/>
            <a:ext cx="4422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Калийные соли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929EB-1E2C-33BE-5DC0-2E9CFCDF1A9C}"/>
              </a:ext>
            </a:extLst>
          </p:cNvPr>
          <p:cNvSpPr txBox="1"/>
          <p:nvPr/>
        </p:nvSpPr>
        <p:spPr>
          <a:xfrm>
            <a:off x="8641525" y="2622722"/>
            <a:ext cx="1080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Торф</a:t>
            </a:r>
          </a:p>
        </p:txBody>
      </p:sp>
    </p:spTree>
    <p:extLst>
      <p:ext uri="{BB962C8B-B14F-4D97-AF65-F5344CB8AC3E}">
        <p14:creationId xmlns:p14="http://schemas.microsoft.com/office/powerpoint/2010/main" val="145791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3" y="406218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999" y="1100131"/>
            <a:ext cx="10330983" cy="8554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Энергетические ресурсы</a:t>
            </a: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Беларусь обладает огромным потенциалом для производства энергии. В стране действуют атомные электростанции</a:t>
            </a:r>
            <a:endParaRPr lang="ru-RU" sz="2400" dirty="0">
              <a:solidFill>
                <a:schemeClr val="accent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40724-6E76-EB16-0058-2D893CCC5C40}"/>
              </a:ext>
            </a:extLst>
          </p:cNvPr>
          <p:cNvSpPr txBox="1"/>
          <p:nvPr/>
        </p:nvSpPr>
        <p:spPr>
          <a:xfrm>
            <a:off x="1732575" y="1902821"/>
            <a:ext cx="9297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в сентябре 2021 года, атомные электростанции в Беларуси обеспечивали значительную часть электроэнергии, составляя около 40-50% от общей генерации электроэнергии в стране.</a:t>
            </a:r>
          </a:p>
        </p:txBody>
      </p:sp>
      <p:pic>
        <p:nvPicPr>
          <p:cNvPr id="9218" name="Picture 2" descr="22 декабря — День энергетика - РНТБ">
            <a:extLst>
              <a:ext uri="{FF2B5EF4-FFF2-40B4-BE49-F238E27FC236}">
                <a16:creationId xmlns:a16="http://schemas.microsoft.com/office/drawing/2014/main" id="{0768936A-D301-EC43-A14E-F780FD73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3144221"/>
            <a:ext cx="6347332" cy="31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Энергетика Белоруссии — Википедия">
            <a:extLst>
              <a:ext uri="{FF2B5EF4-FFF2-40B4-BE49-F238E27FC236}">
                <a16:creationId xmlns:a16="http://schemas.microsoft.com/office/drawing/2014/main" id="{5DCB0482-58BE-EEA2-D7C6-8DE8D16A9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10" y="3049639"/>
            <a:ext cx="4477139" cy="336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How Much Money Walter White Made on 'Breaking Bad'">
            <a:extLst>
              <a:ext uri="{FF2B5EF4-FFF2-40B4-BE49-F238E27FC236}">
                <a16:creationId xmlns:a16="http://schemas.microsoft.com/office/drawing/2014/main" id="{F338F5C1-D21F-5420-B0A5-E26A1BFE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09" y="4557497"/>
            <a:ext cx="5288124" cy="297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27" y="312912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3623" y="928462"/>
            <a:ext cx="10369894" cy="12542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Биологические ресурсы:</a:t>
            </a: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Разнообразие флоры и фауны Беларуси делает ее богатой биологической средой. Эти ресурсы могут использоваться в медицине, фармацевтике и других областях.</a:t>
            </a:r>
          </a:p>
          <a:p>
            <a:pPr>
              <a:buFont typeface="Wingdings" panose="05000000000000000000" pitchFamily="2" charset="2"/>
              <a:buChar char="v"/>
            </a:pP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sz="2400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68E2F-85CB-2CF4-5766-4189E1A39A42}"/>
              </a:ext>
            </a:extLst>
          </p:cNvPr>
          <p:cNvSpPr txBox="1"/>
          <p:nvPr/>
        </p:nvSpPr>
        <p:spPr>
          <a:xfrm>
            <a:off x="8477303" y="2183047"/>
            <a:ext cx="32819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Растения и травы: Многие лекарства производятся из растительных материалов. Примерами могут служить </a:t>
            </a:r>
            <a:r>
              <a:rPr lang="ru-RU" sz="2000" u="sng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корень лопуха</a:t>
            </a: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u="sng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хвощ полярный</a:t>
            </a: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u="sng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алоэ вера </a:t>
            </a: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и многие другие. Из этих растений извлекают активные компоненты для создания лекарств.</a:t>
            </a:r>
          </a:p>
        </p:txBody>
      </p:sp>
      <p:pic>
        <p:nvPicPr>
          <p:cNvPr id="10246" name="Picture 6" descr="алоэ Вера :: канибализм :: Смешная картинка / смешные картинки и другие  приколы: комиксы, гиф анимация, видео, лучший интеллектуальный юмор.">
            <a:extLst>
              <a:ext uri="{FF2B5EF4-FFF2-40B4-BE49-F238E27FC236}">
                <a16:creationId xmlns:a16="http://schemas.microsoft.com/office/drawing/2014/main" id="{9CD0ED60-BFBC-1E84-349B-A559FFD3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6" y="2133600"/>
            <a:ext cx="2897124" cy="47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247921-1E84-FD96-8679-4B696366B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21" y="1966697"/>
            <a:ext cx="5095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27" y="312912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A9B97A6-7353-FD40-35FB-1F5DF75D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91" y="932749"/>
            <a:ext cx="9787813" cy="55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19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94930-38FA-3699-F11B-7667A9F0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i="0" dirty="0">
                <a:effectLst/>
                <a:latin typeface="Söhne"/>
              </a:rPr>
              <a:t>Человеческие ресурсы</a:t>
            </a:r>
            <a:endParaRPr lang="ru-RU" sz="5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4F539C-7C80-8CA7-5910-49065E45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10323007" cy="403774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4000" b="0" i="1" dirty="0">
                <a:solidFill>
                  <a:srgbClr val="374151"/>
                </a:solidFill>
                <a:effectLst/>
                <a:latin typeface="Söhne"/>
              </a:rPr>
              <a:t>Образованность</a:t>
            </a:r>
            <a:endParaRPr lang="ru-RU" sz="4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1" dirty="0">
                <a:solidFill>
                  <a:srgbClr val="374151"/>
                </a:solidFill>
                <a:effectLst/>
                <a:latin typeface="Söhne"/>
              </a:rPr>
              <a:t>Кадровый потенциал</a:t>
            </a:r>
            <a:endParaRPr lang="ru-RU" sz="4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000" b="0" i="1" dirty="0">
                <a:solidFill>
                  <a:srgbClr val="374151"/>
                </a:solidFill>
                <a:effectLst/>
                <a:latin typeface="Söhne"/>
              </a:rPr>
              <a:t>Здоровье</a:t>
            </a:r>
            <a:endParaRPr lang="ru-RU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7680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22048-DC8D-0543-FA3B-5B689F8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600" b="1" dirty="0">
                <a:latin typeface="Söhne"/>
              </a:rPr>
              <a:t>Образованность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2E550-9836-A730-A4F0-625388D8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374151"/>
                </a:solidFill>
                <a:effectLst/>
                <a:latin typeface="Söhne"/>
              </a:rPr>
              <a:t>Республика Беларусь традиционно придает большое значение образованию. Это отражается в системе образования страны, которая охватывает все уровни, начиная от дошкольного и заканчивая высшим.</a:t>
            </a: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236607-F34A-FD66-F233-A8F59808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4" y="2939845"/>
            <a:ext cx="5401504" cy="3461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291464-DE80-9D59-C7BE-46DFF5D02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175" y="2939845"/>
            <a:ext cx="4465078" cy="34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2B116-B7CF-FF6E-6847-E57FEA99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Söhne"/>
              </a:rPr>
              <a:t>Образованность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C31CB1-4ED7-3F6E-6322-A9AECECE4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В стране функционируют многие университеты, которые предлагают широкий спектр специализированных курсов. Некоторые из них занимают высокие позиции в международных рейтингах и активно сотрудничают с зарубежными образовательными учреждениями.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4B2EC1-64D7-E9FF-098C-42563243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5" y="3595095"/>
            <a:ext cx="4253362" cy="28499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E780DF-50AD-75C1-0C9E-03CB2D3A7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252" y="3691580"/>
            <a:ext cx="6401260" cy="27534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293C30-1182-8168-A805-555BE1364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83" y="4756846"/>
            <a:ext cx="1206303" cy="14305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14822F-B723-EA97-34CF-6626AF8E4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4703" y="4817806"/>
            <a:ext cx="1206303" cy="14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7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3DA70-CE4C-EDCC-378C-FA65759B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Söhne"/>
              </a:rPr>
              <a:t>Кадровый потенциал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DC8C1-7CA3-BEF2-1D8F-26F0635F3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Система стажировок и практик позволяет студентам заранее познакомиться с реалиями будущей профессии, а компаниям — формировать кадровый резерв, соответствующий их требованиям.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2C5E2-669D-EBF6-6081-F43178CD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3" y="3274142"/>
            <a:ext cx="4314584" cy="31512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6947C-6FC6-FD12-A528-10F565358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137" y="3429000"/>
            <a:ext cx="5668372" cy="30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194DA-0893-251B-96E6-65DDB0DB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Söhne"/>
              </a:rPr>
              <a:t>Здоровье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FA1D4A-000C-D374-7245-34BFF2D0F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Здоровье нации является одним из приоритетных направлений государственной политики Беларуси. Страна активно инвестирует в развитие медицинской инфраструктуры, в том числе в строительство и модернизацию больниц, поликлиник и диагностических центров.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0D9BE3-F0F7-4CB3-EC78-064920F0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90" y="3386087"/>
            <a:ext cx="4432247" cy="29459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512FBE-14A3-DA97-740D-F8A22B45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28" y="3429000"/>
            <a:ext cx="4432248" cy="30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3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8339F-3C62-78E6-87A4-29E881D9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3" y="254177"/>
            <a:ext cx="9875520" cy="1356360"/>
          </a:xfrm>
        </p:spPr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Информационные ресурсы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47A6-0365-2374-A636-E3F369A4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06" y="1406123"/>
            <a:ext cx="10342984" cy="1059024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Söhne"/>
              </a:rPr>
              <a:t>Образование и исследования: </a:t>
            </a:r>
            <a:r>
              <a:rPr lang="ru-RU" sz="2400" b="0" dirty="0">
                <a:solidFill>
                  <a:schemeClr val="accent2"/>
                </a:solidFill>
                <a:effectLst/>
                <a:latin typeface="Söhne"/>
              </a:rPr>
              <a:t>Вузы, исследовательские институты и образовательные учреждения играют важную роль в создании информационных ресурсов. </a:t>
            </a:r>
            <a:endParaRPr lang="ru-RU" sz="2400" dirty="0">
              <a:solidFill>
                <a:schemeClr val="accent2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56827-CB0E-7403-3942-047316659ADA}"/>
              </a:ext>
            </a:extLst>
          </p:cNvPr>
          <p:cNvSpPr txBox="1"/>
          <p:nvPr/>
        </p:nvSpPr>
        <p:spPr>
          <a:xfrm>
            <a:off x="6633521" y="2805758"/>
            <a:ext cx="502041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Государственный комитет по науке и технологиям Республики Беларусь (ГКНТ)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Национальная академия наук Беларуси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Национальный центр интеллектуальной собственности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ГУ «</a:t>
            </a:r>
            <a:r>
              <a:rPr lang="ru-RU" sz="2000" dirty="0" err="1"/>
              <a:t>БелИСА</a:t>
            </a:r>
            <a:r>
              <a:rPr lang="ru-RU" sz="2000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Национальный научно-технический портал Республики Беларусь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Белорусский инновационный фонд</a:t>
            </a:r>
          </a:p>
        </p:txBody>
      </p:sp>
      <p:pic>
        <p:nvPicPr>
          <p:cNvPr id="11266" name="Picture 2" descr="Электронные информационные ресурсы Национальной библиотеки Беларуси в  свободном доступе">
            <a:extLst>
              <a:ext uri="{FF2B5EF4-FFF2-40B4-BE49-F238E27FC236}">
                <a16:creationId xmlns:a16="http://schemas.microsoft.com/office/drawing/2014/main" id="{A7879867-3F95-359F-4F27-CB2998FC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1" y="2702588"/>
            <a:ext cx="6071507" cy="379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0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E20D-C375-ACD1-2F0B-BA60A464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0" dirty="0">
                <a:solidFill>
                  <a:srgbClr val="374151"/>
                </a:solidFill>
                <a:effectLst/>
                <a:latin typeface="Söhne"/>
              </a:rPr>
              <a:t>Введение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5B51F-F19E-7321-C7E4-8631BEB7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38" y="1721497"/>
            <a:ext cx="3354355" cy="427157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Беларусь является страной, расположенной в центре Европы, и обладает разнообразными ресурсами, которые стали основой её развития.</a:t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412729-4E62-2580-58F9-BD3EC5CC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202" y="609600"/>
            <a:ext cx="8328288" cy="57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5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8339F-3C62-78E6-87A4-29E881D9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Информационные ресурсы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47A6-0365-2374-A636-E3F369A4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965960"/>
            <a:ext cx="10468946" cy="1206448"/>
          </a:xfrm>
        </p:spPr>
        <p:txBody>
          <a:bodyPr>
            <a:normAutofit fontScale="85000" lnSpcReduction="1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Söhne"/>
              </a:rPr>
              <a:t>Открытые данные и информационная доступность: </a:t>
            </a:r>
            <a:r>
              <a:rPr lang="ru-RU" sz="2400" dirty="0">
                <a:solidFill>
                  <a:schemeClr val="accent2"/>
                </a:solidFill>
                <a:effectLst/>
                <a:latin typeface="Söhne"/>
              </a:rPr>
              <a:t>Важной частью информационных ресурсов являются открытые данные и информационная доступность. Это включает в себя государственные и муниципальные данные, которые могут быть использованы для разработки новых приложений и улучшения прозрачности управления.</a:t>
            </a:r>
            <a:endParaRPr lang="ru-RU" sz="2400" dirty="0">
              <a:solidFill>
                <a:schemeClr val="accent2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56827-CB0E-7403-3942-047316659ADA}"/>
              </a:ext>
            </a:extLst>
          </p:cNvPr>
          <p:cNvSpPr txBox="1"/>
          <p:nvPr/>
        </p:nvSpPr>
        <p:spPr>
          <a:xfrm>
            <a:off x="4017607" y="3322320"/>
            <a:ext cx="5592924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Онлайн библиотеки с собранными книгами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Общедоступные документы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5FB475-DE4D-5D67-2D04-DFCE2123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" y="4294942"/>
            <a:ext cx="116300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8339F-3C62-78E6-87A4-29E881D9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65" y="469641"/>
            <a:ext cx="6590098" cy="789992"/>
          </a:xfrm>
        </p:spPr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Информационные ресурсы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47A6-0365-2374-A636-E3F369A4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255" y="1340809"/>
            <a:ext cx="10342984" cy="1059024"/>
          </a:xfrm>
        </p:spPr>
        <p:txBody>
          <a:bodyPr>
            <a:normAutofit fontScale="92500" lnSpcReduction="20000"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Söhne"/>
              </a:rPr>
              <a:t>Медиа и коммуникации: </a:t>
            </a:r>
            <a:r>
              <a:rPr lang="ru-RU" sz="2400" dirty="0">
                <a:solidFill>
                  <a:schemeClr val="accent2"/>
                </a:solidFill>
                <a:effectLst/>
                <a:latin typeface="Söhne"/>
              </a:rPr>
              <a:t>Средства массовой информации и коммуникационные платформы также являются информационными ресурсами, которые обеспечивают обмен новостями и информацией, а также способствуют общественному диалогу.</a:t>
            </a:r>
            <a:endParaRPr lang="ru-RU" sz="2400" dirty="0">
              <a:solidFill>
                <a:schemeClr val="accent2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56827-CB0E-7403-3942-047316659ADA}"/>
              </a:ext>
            </a:extLst>
          </p:cNvPr>
          <p:cNvSpPr txBox="1"/>
          <p:nvPr/>
        </p:nvSpPr>
        <p:spPr>
          <a:xfrm>
            <a:off x="7966362" y="3186527"/>
            <a:ext cx="3351671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Söhne"/>
              </a:rPr>
              <a:t>ОНТ (44,4 %),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Söhne"/>
              </a:rPr>
              <a:t>Беларусь 1 (33,2 %),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Söhne"/>
              </a:rPr>
              <a:t>НТВ-Беларусь (32,2 %).</a:t>
            </a:r>
          </a:p>
        </p:txBody>
      </p:sp>
      <p:pic>
        <p:nvPicPr>
          <p:cNvPr id="12290" name="Picture 2" descr="Цифровое эфирное телевидение Беларусь - YouTube">
            <a:extLst>
              <a:ext uri="{FF2B5EF4-FFF2-40B4-BE49-F238E27FC236}">
                <a16:creationId xmlns:a16="http://schemas.microsoft.com/office/drawing/2014/main" id="{20E35AD0-8DFD-93D3-5EAD-0532B87E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" y="2604703"/>
            <a:ext cx="6590098" cy="370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8339F-3C62-78E6-87A4-29E881D9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1" y="245706"/>
            <a:ext cx="9875520" cy="1356360"/>
          </a:xfrm>
        </p:spPr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Информационные ресурсы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47A6-0365-2374-A636-E3F369A4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37" y="1218396"/>
            <a:ext cx="10342984" cy="2064864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Söhne"/>
              </a:rPr>
              <a:t>Информационные технологии (ИТ): </a:t>
            </a:r>
            <a:r>
              <a:rPr lang="ru-RU" sz="2400" dirty="0">
                <a:solidFill>
                  <a:schemeClr val="accent2"/>
                </a:solidFill>
                <a:effectLst/>
                <a:latin typeface="Söhne"/>
              </a:rPr>
              <a:t>Развитие информационных технологий имеет важное значение для современной экономики Беларуси. Страна раньше активно развивала ИТ-сектор и информационные услуги, включая программное обеспечение, разработку веб-приложений и аутсорсинг ИТ-проектов. Высококвалифицированные ИТ-специалисты и программисты являлись важным информационным ресурсом для страны.</a:t>
            </a:r>
            <a:endParaRPr lang="ru-RU" sz="2400" dirty="0">
              <a:solidFill>
                <a:schemeClr val="accent2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56827-CB0E-7403-3942-047316659ADA}"/>
              </a:ext>
            </a:extLst>
          </p:cNvPr>
          <p:cNvSpPr txBox="1"/>
          <p:nvPr/>
        </p:nvSpPr>
        <p:spPr>
          <a:xfrm>
            <a:off x="4812020" y="3220992"/>
            <a:ext cx="4025383" cy="2352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Söhne"/>
              </a:rPr>
              <a:t>iTechArt</a:t>
            </a:r>
            <a:r>
              <a:rPr lang="en-US" sz="2000" dirty="0">
                <a:latin typeface="Söhne"/>
              </a:rPr>
              <a:t> Group/</a:t>
            </a:r>
            <a:r>
              <a:rPr lang="en-US" sz="2000" dirty="0" err="1">
                <a:latin typeface="Söhne"/>
              </a:rPr>
              <a:t>Vention</a:t>
            </a:r>
            <a:endParaRPr lang="en-US" sz="2000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IBA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Godel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 Technologies Europe</a:t>
            </a:r>
            <a:endParaRPr lang="en-US" sz="2000" b="0" i="0" dirty="0">
              <a:solidFill>
                <a:srgbClr val="181818"/>
              </a:solidFill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Innowise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SaM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Roboto" panose="02000000000000000000" pitchFamily="2" charset="0"/>
              </a:rPr>
              <a:t> Solutions</a:t>
            </a:r>
            <a:endParaRPr lang="ru-RU" sz="2000" dirty="0">
              <a:latin typeface="Söhne"/>
            </a:endParaRPr>
          </a:p>
        </p:txBody>
      </p:sp>
      <p:pic>
        <p:nvPicPr>
          <p:cNvPr id="13314" name="Picture 2" descr="ITechArt - Event-Technology Portal">
            <a:extLst>
              <a:ext uri="{FF2B5EF4-FFF2-40B4-BE49-F238E27FC236}">
                <a16:creationId xmlns:a16="http://schemas.microsoft.com/office/drawing/2014/main" id="{62502183-9AB5-9E5C-0116-9795323B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6" y="3349690"/>
            <a:ext cx="3191848" cy="12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nnowise Group Web Development Agency based in St. Petersburg, FL | Review">
            <a:extLst>
              <a:ext uri="{FF2B5EF4-FFF2-40B4-BE49-F238E27FC236}">
                <a16:creationId xmlns:a16="http://schemas.microsoft.com/office/drawing/2014/main" id="{5681A6DC-699D-7C5D-0775-72C7EE2C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9" y="4520317"/>
            <a:ext cx="4025383" cy="7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BA Group">
            <a:extLst>
              <a:ext uri="{FF2B5EF4-FFF2-40B4-BE49-F238E27FC236}">
                <a16:creationId xmlns:a16="http://schemas.microsoft.com/office/drawing/2014/main" id="{3E1DC093-BEFC-B201-7E69-0479D4B51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r="6666" b="20378"/>
          <a:stretch/>
        </p:blipFill>
        <p:spPr bwMode="auto">
          <a:xfrm>
            <a:off x="236178" y="5367997"/>
            <a:ext cx="2000251" cy="12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2012 год">
            <a:extLst>
              <a:ext uri="{FF2B5EF4-FFF2-40B4-BE49-F238E27FC236}">
                <a16:creationId xmlns:a16="http://schemas.microsoft.com/office/drawing/2014/main" id="{DACC7586-8FB0-721D-5CB4-914622FEE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266" y="4501656"/>
            <a:ext cx="1558455" cy="23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Состав кафедры">
            <a:extLst>
              <a:ext uri="{FF2B5EF4-FFF2-40B4-BE49-F238E27FC236}">
                <a16:creationId xmlns:a16="http://schemas.microsoft.com/office/drawing/2014/main" id="{A069EC36-5145-D972-A2E2-7038036C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675" y="0"/>
            <a:ext cx="1418325" cy="192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Смелов Владимир Владиславович | Кафедра ИСИТ | БГТУ">
            <a:extLst>
              <a:ext uri="{FF2B5EF4-FFF2-40B4-BE49-F238E27FC236}">
                <a16:creationId xmlns:a16="http://schemas.microsoft.com/office/drawing/2014/main" id="{20A1A11C-0FED-49B8-EA6D-8463E02D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611" y="4310743"/>
            <a:ext cx="1696656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Работники кафедры ИСИТ | Кафедра ИСИТ | БГТУ">
            <a:extLst>
              <a:ext uri="{FF2B5EF4-FFF2-40B4-BE49-F238E27FC236}">
                <a16:creationId xmlns:a16="http://schemas.microsoft.com/office/drawing/2014/main" id="{58693DB6-322A-A7CD-F679-42C85D7B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609" y="2110945"/>
            <a:ext cx="1558455" cy="207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БГУИР - Персональная страница. Жиляк Надежда Александровна">
            <a:extLst>
              <a:ext uri="{FF2B5EF4-FFF2-40B4-BE49-F238E27FC236}">
                <a16:creationId xmlns:a16="http://schemas.microsoft.com/office/drawing/2014/main" id="{B8408EE6-834C-3348-3A99-A961D671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07" y="4922654"/>
            <a:ext cx="1461752" cy="19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Работники кафедры ИСИТ | Кафедра ИСИТ | БГТУ">
            <a:extLst>
              <a:ext uri="{FF2B5EF4-FFF2-40B4-BE49-F238E27FC236}">
                <a16:creationId xmlns:a16="http://schemas.microsoft.com/office/drawing/2014/main" id="{121AB8AF-F2DC-56C6-31A9-53B0FBC2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96" y="5599488"/>
            <a:ext cx="916310" cy="12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079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510915-5A5D-B0D2-C9D5-678AF90D3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5756"/>
            <a:ext cx="5081740" cy="28603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22048-DC8D-0543-FA3B-5B689F8D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Материальные ресурсы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2E550-9836-A730-A4F0-625388D82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b="0" i="1" dirty="0">
                <a:solidFill>
                  <a:srgbClr val="374151"/>
                </a:solidFill>
                <a:effectLst/>
                <a:latin typeface="Söhne"/>
              </a:rPr>
              <a:t>Промышленность: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 Страна обладает развитым промышленным комплексом, включая машиностроение, пищевую и легкую промышленность.</a:t>
            </a:r>
          </a:p>
          <a:p>
            <a:r>
              <a:rPr lang="ru-RU" sz="2000" b="0" i="0" dirty="0">
                <a:solidFill>
                  <a:srgbClr val="374151"/>
                </a:solidFill>
                <a:effectLst/>
                <a:latin typeface="Söhne"/>
              </a:rPr>
              <a:t>Основные отрасли включают </a:t>
            </a:r>
            <a:r>
              <a:rPr lang="ru-RU" sz="2000" b="1" i="0" dirty="0">
                <a:solidFill>
                  <a:srgbClr val="374151"/>
                </a:solidFill>
                <a:effectLst/>
                <a:latin typeface="Söhne"/>
              </a:rPr>
              <a:t>машиностроение, химическую, нефтехимическую, пищевую и легкую промышленности</a:t>
            </a:r>
            <a:r>
              <a:rPr lang="ru-RU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ru-RU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775684-B9A1-30CF-ACC9-EE43EF93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10" y="4127859"/>
            <a:ext cx="3463106" cy="19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8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5BAB3-AA18-ABAF-FBEC-03AE9C6A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Материальные ресурсы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0E1BD1-EDA8-3DB8-932A-68A221F8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b="0" i="1" dirty="0">
                <a:solidFill>
                  <a:srgbClr val="374151"/>
                </a:solidFill>
                <a:effectLst/>
                <a:latin typeface="Söhne"/>
              </a:rPr>
              <a:t>Транспорт: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 Развита транспортная инфраструктура, включая дороги, железные дороги и авиационные маршруты, что способствует активной торговле.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09469-AB2B-489B-0573-49179B1B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5" y="3339256"/>
            <a:ext cx="4684038" cy="31451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C0F916-5378-258C-03A9-FA6A2691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13" y="3405800"/>
            <a:ext cx="5827917" cy="30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8063-7B33-BF34-C7C9-A83A48AF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Заключение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A172F-9E6F-D15E-4F99-9C1420E6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Ресурсы Республики Беларусь играют ключевую роль в экономическом развитии страны. Правильное управление и рациональное использование этих ресурсов обеспечивает устойчивое развитие нации и благосостояние её жителей.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21717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E4171-5074-C9A1-DFBB-BB8869CB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2A5B75-30B2-25DF-B1CB-4FE578E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1C85-F488-0710-0DB5-6D6D9340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A2FF6-B8E0-4D46-4662-11C5C8C8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Опорный план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BF64B-A762-9DF3-B392-927B76C1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68" y="2057400"/>
            <a:ext cx="4679302" cy="35689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Ресурсы природы 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Человеческие ресурсы 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Информационные ресурсы 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Материальные ресурсы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71B1EF-CC4C-0118-E286-7BC599F31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2489" y="892162"/>
            <a:ext cx="2147595" cy="21475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27C34D-1082-758C-8CCE-D6A0A8990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1897" y="2057400"/>
            <a:ext cx="1839686" cy="18396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259B89-BAFA-CB7D-1588-A307D1858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0414" y="3677038"/>
            <a:ext cx="2147595" cy="21475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4BF270-D25A-AAFC-76D0-E97D9CFA4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0707" y="5120172"/>
            <a:ext cx="1839686" cy="18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25" y="350235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1" y="1115702"/>
            <a:ext cx="10713925" cy="127293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latin typeface="Söhne"/>
              </a:rPr>
              <a:t>Земельные ресурсы: </a:t>
            </a:r>
            <a:r>
              <a:rPr lang="ru-RU" sz="2400" dirty="0">
                <a:solidFill>
                  <a:schemeClr val="accent2"/>
                </a:solidFill>
                <a:latin typeface="Söhne"/>
              </a:rPr>
              <a:t>Значительная часть территории Беларуси занимает сельскохозяйственные угодья. Почва обычно плодородна и подходит для различных видов сельского хозяйства, включая зерновые, овощи, плоды, и сельскохозяйственные культуры.</a:t>
            </a:r>
            <a:endParaRPr lang="ru-RU" sz="24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CA6E6-16A8-BDD6-3116-F97F95C3E61C}"/>
              </a:ext>
            </a:extLst>
          </p:cNvPr>
          <p:cNvSpPr txBox="1"/>
          <p:nvPr/>
        </p:nvSpPr>
        <p:spPr>
          <a:xfrm>
            <a:off x="7001383" y="2878897"/>
            <a:ext cx="448698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Земельные угодья занимают более 44% территории Беларуси.</a:t>
            </a:r>
          </a:p>
          <a:p>
            <a:pPr lvl="0"/>
            <a:endParaRPr lang="ru-RU" sz="20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Сельское хозяйство вносит около 8% ВВП страны.</a:t>
            </a:r>
          </a:p>
          <a:p>
            <a:pPr lvl="0"/>
            <a:endParaRPr lang="ru-RU" sz="20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Беларусь экспортирует сельскохозяйственные продукты, включая молоко, мясо и зерно, что способствует валютным поступлениям.</a:t>
            </a:r>
          </a:p>
        </p:txBody>
      </p:sp>
      <p:pic>
        <p:nvPicPr>
          <p:cNvPr id="2050" name="Picture 2" descr="Почвы Беларуси">
            <a:extLst>
              <a:ext uri="{FF2B5EF4-FFF2-40B4-BE49-F238E27FC236}">
                <a16:creationId xmlns:a16="http://schemas.microsoft.com/office/drawing/2014/main" id="{C6361D2E-0887-37B9-F5D2-C2C5FA2C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6" y="2534266"/>
            <a:ext cx="6460757" cy="40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5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09" y="359565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8915" y="1113662"/>
            <a:ext cx="10613085" cy="12153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Лесные ресурсы</a:t>
            </a: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Беларусь славится своими обширными лесами, которые занимают около трети ее территории. Леса покрывают около 34% территории страны.</a:t>
            </a:r>
          </a:p>
          <a:p>
            <a:pPr>
              <a:buFont typeface="Wingdings" panose="05000000000000000000" pitchFamily="2" charset="2"/>
              <a:buChar char="v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2BC8D-1AC2-901F-8B1F-94867B733BB3}"/>
              </a:ext>
            </a:extLst>
          </p:cNvPr>
          <p:cNvSpPr txBox="1"/>
          <p:nvPr/>
        </p:nvSpPr>
        <p:spPr>
          <a:xfrm>
            <a:off x="7070089" y="2562064"/>
            <a:ext cx="4686482" cy="373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Древесина и деревообрабатывающая промышленность составляют значительную часть экспортных доходов Беларуси. Примерно 10% общего объема экспорта страны приходится на деревообрабатывающую продукцию.</a:t>
            </a:r>
          </a:p>
          <a:p>
            <a:pPr lvl="0">
              <a:lnSpc>
                <a:spcPct val="150000"/>
              </a:lnSpc>
            </a:pPr>
            <a:endParaRPr lang="ru-RU" sz="20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Валовая добавленная стоимость в лесной промышленности составляет около 4% ВВП.</a:t>
            </a:r>
          </a:p>
        </p:txBody>
      </p:sp>
      <p:pic>
        <p:nvPicPr>
          <p:cNvPr id="3074" name="Picture 2" descr="Растительность Беларуси">
            <a:extLst>
              <a:ext uri="{FF2B5EF4-FFF2-40B4-BE49-F238E27FC236}">
                <a16:creationId xmlns:a16="http://schemas.microsoft.com/office/drawing/2014/main" id="{F32BCFE0-B295-5D5B-4386-489B36C8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2" y="2336982"/>
            <a:ext cx="6640985" cy="428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">
            <a:extLst>
              <a:ext uri="{FF2B5EF4-FFF2-40B4-BE49-F238E27FC236}">
                <a16:creationId xmlns:a16="http://schemas.microsoft.com/office/drawing/2014/main" id="{01C70B69-A67A-995F-8D26-315FF07F39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33" y="321463"/>
            <a:ext cx="7301334" cy="621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18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93" y="406218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473" y="1026055"/>
            <a:ext cx="10570117" cy="162392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Водные ресурсы:</a:t>
            </a: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Реки и озера являются значимыми водными ресурсами Беларуси. Водные системы предоставляют воду для питья, рыболовства промышленности и сельского хозяйства.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 важными являются реки Днепр и Западная Двина.</a:t>
            </a: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7D30A-E1C8-2159-4D97-EBCCD93A73FE}"/>
              </a:ext>
            </a:extLst>
          </p:cNvPr>
          <p:cNvSpPr txBox="1"/>
          <p:nvPr/>
        </p:nvSpPr>
        <p:spPr>
          <a:xfrm>
            <a:off x="5115442" y="2649975"/>
            <a:ext cx="679142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Рыболовство внесло 0,4% в ВВП страны в 2020 году.</a:t>
            </a:r>
          </a:p>
        </p:txBody>
      </p:sp>
      <p:pic>
        <p:nvPicPr>
          <p:cNvPr id="4098" name="Picture 2" descr="Природные ресурсы Беларуси: виды и группы - Альманах Страницы истории  Белоруссии">
            <a:extLst>
              <a:ext uri="{FF2B5EF4-FFF2-40B4-BE49-F238E27FC236}">
                <a16:creationId xmlns:a16="http://schemas.microsoft.com/office/drawing/2014/main" id="{AF4BA6D6-EC6B-2EA6-2FAE-D9BF574E8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4" r="1951"/>
          <a:stretch/>
        </p:blipFill>
        <p:spPr bwMode="auto">
          <a:xfrm>
            <a:off x="88638" y="2671412"/>
            <a:ext cx="4362064" cy="393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073F77-ADB3-489A-B1A0-26C481BE5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42" y="3156267"/>
            <a:ext cx="6443311" cy="37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9">
            <a:extLst>
              <a:ext uri="{FF2B5EF4-FFF2-40B4-BE49-F238E27FC236}">
                <a16:creationId xmlns:a16="http://schemas.microsoft.com/office/drawing/2014/main" id="{C3BCA049-24AB-09D9-239E-CFDBCAD0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35" y="349898"/>
            <a:ext cx="9652130" cy="61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81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76" y="427199"/>
            <a:ext cx="4139820" cy="619837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effectLst/>
                <a:latin typeface="Söhne"/>
              </a:rPr>
              <a:t>Ресурсы природы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609" y="1155210"/>
            <a:ext cx="10274007" cy="7668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Минеральные ресурсы:</a:t>
            </a:r>
            <a:r>
              <a:rPr lang="ru-RU" sz="24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недрах Беларуси находятся небольшие запасы различных полезных ископаемых, таких как торф, калийные соли и глина. </a:t>
            </a:r>
          </a:p>
          <a:p>
            <a:pPr>
              <a:buFont typeface="Wingdings" panose="05000000000000000000" pitchFamily="2" charset="2"/>
              <a:buChar char="v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FC69B-23C9-C649-ED50-F7B6D7ECBB6F}"/>
              </a:ext>
            </a:extLst>
          </p:cNvPr>
          <p:cNvSpPr txBox="1"/>
          <p:nvPr/>
        </p:nvSpPr>
        <p:spPr>
          <a:xfrm>
            <a:off x="7195280" y="2613392"/>
            <a:ext cx="4422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effectLst/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Калийные соли являются одним из ключевых экспортных товаров Республики Беларусь, составляя около 20% от общего объема экспорта.</a:t>
            </a:r>
          </a:p>
        </p:txBody>
      </p:sp>
      <p:pic>
        <p:nvPicPr>
          <p:cNvPr id="7170" name="Picture 2" descr="Неметаллические полезные ископаемые — урок. География, 10 класс.">
            <a:extLst>
              <a:ext uri="{FF2B5EF4-FFF2-40B4-BE49-F238E27FC236}">
                <a16:creationId xmlns:a16="http://schemas.microsoft.com/office/drawing/2014/main" id="{4643B2BB-00D4-8CD9-A4FE-E61FA1B2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4" y="2233418"/>
            <a:ext cx="7148946" cy="431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7511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Override1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0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Красный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Красный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Желтый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4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5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6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7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8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9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790</Words>
  <Application>Microsoft Office PowerPoint</Application>
  <PresentationFormat>Широкоэкранный</PresentationFormat>
  <Paragraphs>83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Corbel</vt:lpstr>
      <vt:lpstr>Roboto</vt:lpstr>
      <vt:lpstr>Söhne</vt:lpstr>
      <vt:lpstr>Symbol</vt:lpstr>
      <vt:lpstr>Times New Roman</vt:lpstr>
      <vt:lpstr>Wingdings</vt:lpstr>
      <vt:lpstr>Базис</vt:lpstr>
      <vt:lpstr>Анализ ресурсов Республики Беларусь</vt:lpstr>
      <vt:lpstr>Введение</vt:lpstr>
      <vt:lpstr>Опорный план презентации</vt:lpstr>
      <vt:lpstr>Ресурсы природы</vt:lpstr>
      <vt:lpstr>Ресурсы природы</vt:lpstr>
      <vt:lpstr>Презентация PowerPoint</vt:lpstr>
      <vt:lpstr>Ресурсы природы</vt:lpstr>
      <vt:lpstr>Презентация PowerPoint</vt:lpstr>
      <vt:lpstr>Ресурсы природы</vt:lpstr>
      <vt:lpstr>Презентация PowerPoint</vt:lpstr>
      <vt:lpstr>Ресурсы природы</vt:lpstr>
      <vt:lpstr>Ресурсы природы</vt:lpstr>
      <vt:lpstr>Ресурсы природы</vt:lpstr>
      <vt:lpstr>Человеческие ресурсы</vt:lpstr>
      <vt:lpstr>Образованность</vt:lpstr>
      <vt:lpstr>Образованность</vt:lpstr>
      <vt:lpstr>Кадровый потенциал</vt:lpstr>
      <vt:lpstr>Здоровье</vt:lpstr>
      <vt:lpstr>Информационные ресурсы</vt:lpstr>
      <vt:lpstr>Информационные ресурсы</vt:lpstr>
      <vt:lpstr>Информационные ресурсы</vt:lpstr>
      <vt:lpstr>Информационные ресурсы</vt:lpstr>
      <vt:lpstr>Материальные ресурсы</vt:lpstr>
      <vt:lpstr>Материальные ресурсы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ресурсов Республики Беларусь</dc:title>
  <dc:creator>Вакуленчик Владислав</dc:creator>
  <cp:lastModifiedBy>Вакуленчик Владислав</cp:lastModifiedBy>
  <cp:revision>67</cp:revision>
  <dcterms:created xsi:type="dcterms:W3CDTF">2023-09-12T15:07:47Z</dcterms:created>
  <dcterms:modified xsi:type="dcterms:W3CDTF">2023-09-12T19:31:06Z</dcterms:modified>
</cp:coreProperties>
</file>